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 type="screen16x9"/>
  <p:notesSz cx="6858000" cy="9144000"/>
</p:presentation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lt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sz="3600" b="1">
          <a:solidFill>
            <a:schemeClr val="dk2"/>
          </a:solidFill>
          <a:latin typeface="+mj-lt"/>
        </a:defRPr>
      </a:lvl1pPr>
    </p:titleStyle>
    <p:bodyStyle>
      <a:lvl1pPr>
        <a:defRPr sz="2000">
          <a:solidFill>
            <a:schemeClr val="tx1"/>
          </a:solidFill>
          <a:latin typeface="+mn-lt"/>
        </a:defRPr>
      </a:lvl1pPr>
    </p:bodyStyle>
    <p:otherStyle>
      <a:lvl1pPr>
        <a:defRPr sz="1800"/>
      </a:lvl1pPr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1_rId2.pn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2_rId2.pn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3_rId2.pn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4_rId2.pn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5_rId2.jpeg"/>
  <Relationship Id="rId3" Type="http://schemas.openxmlformats.org/officeDocument/2006/relationships/image" Target="../media/image5_rId3.pn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image6_rId2.pn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2250000"/>
            <a:ext cx="10820400" cy="46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600" b="1">
                <a:solidFill>
                  <a:srgbClr val="C9851B"/>
                </a:solidFill>
              </a:rPr>
              <a:t>STICHTING SETIA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720000"/>
            <a:ext cx="10820400" cy="17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4400" b="1">
                <a:solidFill>
                  <a:srgbClr val="FBF7EF"/>
                </a:solidFill>
              </a:rPr>
              <a:t>For Christian education in Indonesia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4520000"/>
            <a:ext cx="10820400" cy="15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2000">
                <a:solidFill>
                  <a:srgbClr val="F4ECD9"/>
                </a:solidFill>
              </a:rPr>
              <a:t>Setia means faithful. We believe every child has a right to Christian education, in Indonesia too.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Griya Kinasih boarding home in Malang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Java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About this project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1A1A1A"/>
                </a:solidFill>
              </a:rPr>
              <a:t>In Malang, the Griya Kinasih boarding home gives forty to fifty children from across Indonesia a place to live and go to school.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BF7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Vorm"/>
          <p:cNvSpPr/>
          <p:nvPr/>
        </p:nvSpPr>
        <p:spPr>
          <a:xfrm>
            <a:off x="0" y="0"/>
            <a:ext cx="12192000" cy="110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pic>
        <p:nvPicPr>
          <p:cNvPr id="2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2300" y="380000"/>
            <a:ext cx="1562500" cy="600000"/>
          </a:xfrm>
          <a:prstGeom prst="rect">
            <a:avLst/>
          </a:prstGeom>
        </p:spPr>
      </p:pic>
      <p:sp>
        <p:nvSpPr>
          <p:cNvPr id="5" name="Tekst"/>
          <p:cNvSpPr>
            <a:spLocks noGrp="1"/>
          </p:cNvSpPr>
          <p:nvPr/>
        </p:nvSpPr>
        <p:spPr>
          <a:xfrm>
            <a:off x="685800" y="115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1F3F28"/>
                </a:solidFill>
              </a:rPr>
              <a:t>What we concretely need</a:t>
            </a:r>
          </a:p>
        </p:txBody>
      </p:sp>
      <p:sp>
        <p:nvSpPr>
          <p:cNvPr id="6" name="Tekst"/>
          <p:cNvSpPr>
            <a:spLocks noGrp="1"/>
          </p:cNvSpPr>
          <p:nvPr/>
        </p:nvSpPr>
        <p:spPr>
          <a:xfrm>
            <a:off x="685800" y="230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 marL="285750" indent="-285750">
              <a:buChar char="•"/>
            </a:pPr>
            <a:r>
              <a:rPr lang="nl-NL" sz="2400">
                <a:solidFill>
                  <a:srgbClr val="1A1A1A"/>
                </a:solidFill>
              </a:rPr>
              <a:t>Your gift goes straight to this Christian education project.</a:t>
            </a:r>
          </a:p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685800" y="6470000"/>
            <a:ext cx="10820400" cy="3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1200" b="1">
                <a:solidFill>
                  <a:srgbClr val="1F3F28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Fot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Vorm"/>
          <p:cNvSpPr/>
          <p:nvPr/>
        </p:nvSpPr>
        <p:spPr>
          <a:xfrm>
            <a:off x="0" y="5800000"/>
            <a:ext cx="12192000" cy="1058000"/>
          </a:xfrm>
          <a:prstGeom prst="rect">
            <a:avLst/>
          </a:prstGeom>
          <a:solidFill>
            <a:srgbClr val="2F5D3A"/>
          </a:solidFill>
        </p:spPr>
        <p:txBody>
          <a:bodyPr/>
          <a:lstStyle/>
          <a:p/>
        </p:txBody>
      </p:sp>
      <p:sp>
        <p:nvSpPr>
          <p:cNvPr id="4" name="Tekst"/>
          <p:cNvSpPr>
            <a:spLocks noGrp="1"/>
          </p:cNvSpPr>
          <p:nvPr/>
        </p:nvSpPr>
        <p:spPr>
          <a:xfrm>
            <a:off x="457200" y="5850000"/>
            <a:ext cx="11277600" cy="958000"/>
          </a:xfrm>
          <a:prstGeom prst="rect">
            <a:avLst/>
          </a:prstGeom>
        </p:spPr>
        <p:txBody>
          <a:bodyPr wrap="square" anchor="ctr" lIns="457200" rIns="457200">
            <a:normAutofit/>
          </a:bodyPr>
          <a:lstStyle/>
          <a:p>
            <a:pPr/>
            <a:r>
              <a:rPr lang="nl-NL" sz="2400" b="1">
                <a:solidFill>
                  <a:srgbClr val="FBF7EF"/>
                </a:solidFill>
              </a:rPr>
              <a:t>Griya Kinasih boarding home in Malang</a:t>
            </a:r>
          </a:p>
        </p:txBody>
      </p:sp>
      <p:sp>
        <p:nvSpPr>
          <p:cNvPr id="5" name="Vorm"/>
          <p:cNvSpPr/>
          <p:nvPr/>
        </p:nvSpPr>
        <p:spPr>
          <a:xfrm>
            <a:off x="99323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6" name="Logo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52300" y="577200"/>
            <a:ext cx="1562500" cy="600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5D3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orm"/>
          <p:cNvSpPr/>
          <p:nvPr/>
        </p:nvSpPr>
        <p:spPr>
          <a:xfrm>
            <a:off x="457200" y="457200"/>
            <a:ext cx="1802500" cy="840000"/>
          </a:xfrm>
          <a:prstGeom prst="roundRect">
            <a:avLst>
              <a:gd name="adj" fmla="val 14000"/>
            </a:avLst>
          </a:prstGeom>
          <a:solidFill>
            <a:srgbClr val="FBF7EF"/>
          </a:solidFill>
        </p:spPr>
        <p:txBody>
          <a:bodyPr/>
          <a:lstStyle/>
          <a:p/>
        </p:txBody>
      </p:sp>
      <p:pic>
        <p:nvPicPr>
          <p:cNvPr id="3" name="Logo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7200" y="577200"/>
            <a:ext cx="1562500" cy="600000"/>
          </a:xfrm>
          <a:prstGeom prst="rect">
            <a:avLst/>
          </a:prstGeom>
        </p:spPr>
      </p:pic>
      <p:sp>
        <p:nvSpPr>
          <p:cNvPr id="4" name="Tekst"/>
          <p:cNvSpPr>
            <a:spLocks noGrp="1"/>
          </p:cNvSpPr>
          <p:nvPr/>
        </p:nvSpPr>
        <p:spPr>
          <a:xfrm>
            <a:off x="685800" y="1700000"/>
            <a:ext cx="10820400" cy="10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/>
            <a:r>
              <a:rPr lang="nl-NL" sz="3600" b="1">
                <a:solidFill>
                  <a:srgbClr val="FBF7EF"/>
                </a:solidFill>
              </a:rPr>
              <a:t>Give to Christian education</a:t>
            </a:r>
          </a:p>
        </p:txBody>
      </p:sp>
      <p:sp>
        <p:nvSpPr>
          <p:cNvPr id="5" name="Tekst"/>
          <p:cNvSpPr>
            <a:spLocks noGrp="1"/>
          </p:cNvSpPr>
          <p:nvPr/>
        </p:nvSpPr>
        <p:spPr>
          <a:xfrm>
            <a:off x="685800" y="2850000"/>
            <a:ext cx="10820400" cy="3600000"/>
          </a:xfrm>
          <a:prstGeom prst="rect">
            <a:avLst/>
          </a:prstGeom>
        </p:spPr>
        <p:txBody>
          <a:bodyPr wrap="square" anchor="t">
            <a:normAutofit/>
          </a:bodyPr>
          <a:lstStyle/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IBAN: NL61 RABO 0321 4429 89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In the name of Stichting Setia, 't Harde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reference: project code J-23-02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 Setia is a registered Dutch charity (ANBI).</a:t>
            </a:r>
          </a:p>
          <a:p>
            <a:pPr>
              <a:spcBef>
                <a:spcPts val="600"/>
              </a:spcBef>
            </a:pPr>
            <a:r>
              <a:rPr lang="nl-NL" sz="2400">
                <a:solidFill>
                  <a:srgbClr val="F4ECD9"/>
                </a:solidFill>
              </a:rPr>
              <a:t>stichtingsetia.nl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tia">
  <a:themeElements>
    <a:clrScheme name="Setia">
      <a:dk1>
        <a:sysClr val="windowText" lastClr="000000"/>
      </a:dk1>
      <a:lt1>
        <a:sysClr val="window" lastClr="FFFFFF"/>
      </a:lt1>
      <a:dk2>
        <a:srgbClr val="14532D"/>
      </a:dk2>
      <a:lt2>
        <a:srgbClr val="F5F3EC"/>
      </a:lt2>
      <a:accent1>
        <a:srgbClr val="166534"/>
      </a:accent1>
      <a:accent2>
        <a:srgbClr val="22C55E"/>
      </a:accent2>
      <a:accent3>
        <a:srgbClr val="D97706"/>
      </a:accent3>
      <a:accent4>
        <a:srgbClr val="F59E0B"/>
      </a:accent4>
      <a:accent5>
        <a:srgbClr val="4D7C0F"/>
      </a:accent5>
      <a:accent6>
        <a:srgbClr val="84CC16"/>
      </a:accent6>
      <a:hlink>
        <a:srgbClr val="166534"/>
      </a:hlink>
      <a:folHlink>
        <a:srgbClr val="14532D"/>
      </a:folHlink>
    </a:clrScheme>
    <a:fontScheme name="Inter">
      <a:majorFont>
        <a:latin typeface="Inter"/>
        <a:ea typeface=""/>
        <a:cs typeface=""/>
      </a:majorFont>
      <a:minorFont>
        <a:latin typeface="Inter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>
          <a:solidFill>
            <a:schemeClr val="phClr"/>
          </a:solidFill>
        </a:ln>
        <a:ln w="12700">
          <a:solidFill>
            <a:schemeClr val="phClr"/>
          </a:solidFill>
        </a:ln>
        <a:ln w="19050">
          <a:solidFill>
            <a:schemeClr val="phClr"/>
          </a:solidFill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